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4"/>
  </p:notesMasterIdLst>
  <p:sldIdLst>
    <p:sldId id="257" r:id="rId2"/>
    <p:sldId id="256" r:id="rId3"/>
    <p:sldId id="272" r:id="rId4"/>
    <p:sldId id="287" r:id="rId5"/>
    <p:sldId id="273" r:id="rId6"/>
    <p:sldId id="271" r:id="rId7"/>
    <p:sldId id="290" r:id="rId8"/>
    <p:sldId id="274" r:id="rId9"/>
    <p:sldId id="275" r:id="rId10"/>
    <p:sldId id="276" r:id="rId11"/>
    <p:sldId id="277" r:id="rId12"/>
    <p:sldId id="280" r:id="rId13"/>
    <p:sldId id="281" r:id="rId14"/>
    <p:sldId id="282" r:id="rId15"/>
    <p:sldId id="283" r:id="rId16"/>
    <p:sldId id="278" r:id="rId17"/>
    <p:sldId id="288" r:id="rId18"/>
    <p:sldId id="289" r:id="rId19"/>
    <p:sldId id="279" r:id="rId20"/>
    <p:sldId id="284" r:id="rId21"/>
    <p:sldId id="285" r:id="rId22"/>
    <p:sldId id="286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Quattrocento Sans" panose="020B0604020202020204" charset="0"/>
      <p:regular r:id="rId31"/>
      <p:bold r:id="rId32"/>
      <p:italic r:id="rId33"/>
      <p:boldItalic r:id="rId34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3" roundtripDataSignature="AMtx7mggHoppH+VSy9Froo0FD4njKORJw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0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8BCDA6"/>
    <a:srgbClr val="D9B57F"/>
    <a:srgbClr val="CB7FCD"/>
    <a:srgbClr val="E2DDD4"/>
    <a:srgbClr val="C9DAF8"/>
    <a:srgbClr val="F9CB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249" autoAdjust="0"/>
  </p:normalViewPr>
  <p:slideViewPr>
    <p:cSldViewPr snapToGrid="0">
      <p:cViewPr varScale="1">
        <p:scale>
          <a:sx n="91" d="100"/>
          <a:sy n="91" d="100"/>
        </p:scale>
        <p:origin x="44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7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73" Type="http://customschemas.google.com/relationships/presentationmetadata" Target="meta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4a61e308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4a61e308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2942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1100" dirty="0"/>
              <a:t>Use in this project: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1100" dirty="0"/>
              <a:t>Identify latent themes in abstracts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1100" dirty="0"/>
              <a:t>Use topic proportions as features for classification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notebook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4332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73743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494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597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37806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973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3060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4330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7124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4a61e30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4a61e30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r" rt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ליפות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את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המצגת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17088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5919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9147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>
                <a:solidFill>
                  <a:schemeClr val="dk1"/>
                </a:solidFill>
              </a:rPr>
              <a:t>זה הדבר שאמור לגרום לאחרים לעשות לכם </a:t>
            </a:r>
            <a:r>
              <a:rPr lang="en-US" dirty="0">
                <a:solidFill>
                  <a:schemeClr val="dk1"/>
                </a:solidFill>
              </a:rPr>
              <a:t>swipe</a:t>
            </a:r>
            <a:r>
              <a:rPr lang="he-IL" dirty="0">
                <a:solidFill>
                  <a:schemeClr val="dk1"/>
                </a:solidFill>
              </a:rPr>
              <a:t> כמו </a:t>
            </a:r>
            <a:r>
              <a:rPr lang="he-IL" dirty="0" err="1">
                <a:solidFill>
                  <a:schemeClr val="dk1"/>
                </a:solidFill>
              </a:rPr>
              <a:t>בטינדר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42700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7321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6121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4578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2418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5662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52902-77FA-475B-BBCE-D1CC5BAE2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2C020-C59A-4A47-9615-37B2A54341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ED9C1-A08A-4CA1-973F-5ED5D4195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83CB-F84B-4C97-B33B-D34FA7E35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4B848-43D1-48D3-AE37-5B302CE0C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7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94BF-E825-4985-A5B9-1E7F3F73A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D5D680-C933-46AA-81CB-D7E573749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040D7-6DA9-483D-B7B9-97D4F168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007E1-0C93-49A6-9202-51322C063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A5CEB-B883-4368-9D5D-C9C7FFBF6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BABB44-0781-412A-93FF-88180E215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0FE05-D840-4396-A132-DCB9C3300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E0DA1-F095-4DDB-99F8-522EC5BAE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220BD-0917-4FED-9E3C-40748B90F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03208-EE2F-4905-911D-E1856FFED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62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A2046-425C-4DB2-8F4E-48BD812A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07EBD-4A9B-4107-BD7B-275886E70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7F39F-DBA0-4521-899A-08B77403B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DFBFC-F5CD-4327-82DB-7FBC94CA8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1C866-77DB-43E4-B1D2-4C84C033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28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6A66-E670-40A1-A902-EC59C646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56A6F-FE4F-4FC6-940B-DD37194DC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03434-A1F9-49EF-9155-FDF02AB0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E9A0D-9B68-4D0E-BDFC-BBE39E39F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3CA63-7E8F-4104-85DE-F306ED1AC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4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B685-E258-4777-A329-71D214513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679-6EDD-4F46-B7D7-5F0C75A09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B64CB-F225-4CD6-9A5B-C34C34FC8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EDEE3-0540-45B1-B6A8-5184707D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0EEFD-05E6-4B77-9C03-E4C358789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09760-E460-4193-8C6B-48E63D15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0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91A-BDC3-4587-B0FD-5B721D518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4DCD7-8D77-464C-B3F6-BBBD3E9B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8ABBA-1D42-44AE-8EEC-DCFCC50FB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6004C5-AF1D-4957-ADFA-6AB485D29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1F2D2-8699-4F78-BD8F-ED5ADA67F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19AC6-F89A-4F99-B763-BFD25302F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3A2EB-2AF6-4C93-B7DA-6E070F85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D8FC21-11E0-4516-A35E-E2EC26A90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8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56F48-B4D7-4ED9-8761-60EC28A3A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65CB3-F634-4988-8435-DD88F6B45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3F7D6-8D62-4D6B-8F4C-984B0999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37C2C-79E7-460A-BDA9-624690D8F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88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AFD43-B02D-47CE-8F14-23535D5B8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9C1017-9ACC-462B-A997-80E544225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083B53-6ACD-43CE-AD46-93D4BFB3A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4B70-FA2F-4E65-B918-A8385EDD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EE862-2934-4929-8B34-ECF6E2B20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4D858-FC71-40E9-854B-F95B63B7B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1B060-5E1F-40FB-AFF3-C52D88D9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9A6BE-7C0F-4CEA-825E-DBD9980D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0A0C0-931A-4F3C-A066-20E42C37A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4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6AD0-E016-4E96-9137-6F358C00F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DDB41C-CD4A-477B-8D04-25EAF65D8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14602-42A7-4B29-8CFA-2E3B59D4B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B3FFC-D719-44A4-8CAF-443890174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ED7C3-9613-45DF-BEB1-ACC0E3B1B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65920-A41D-44DF-A992-16A194EBD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616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DD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305100-6612-4FE6-B728-33C2A0EA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002E8-83BD-4199-892A-431527E73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31E1F-3CF3-4B3E-B3D0-EA36E8DE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CD4B7-9A36-4739-B6B3-8320D0F829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48066-0677-485C-AE4E-58D44DE017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22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4a61e3085_0_54"/>
          <p:cNvSpPr txBox="1">
            <a:spLocks noGrp="1"/>
          </p:cNvSpPr>
          <p:nvPr>
            <p:ph type="ctrTitle"/>
          </p:nvPr>
        </p:nvSpPr>
        <p:spPr>
          <a:xfrm>
            <a:off x="0" y="934334"/>
            <a:ext cx="12192000" cy="3183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Quattrocento Sans"/>
              <a:buNone/>
            </a:pPr>
            <a:r>
              <a:rPr lang="en-US" sz="6800" b="1" dirty="0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First Meeting: </a:t>
            </a:r>
            <a:endParaRPr sz="6800" b="1" dirty="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Quattrocento Sans"/>
              <a:buNone/>
            </a:pPr>
            <a:r>
              <a:rPr lang="en-US" b="1" dirty="0">
                <a:solidFill>
                  <a:srgbClr val="595959"/>
                </a:solidFill>
                <a:latin typeface="Quattrocento Sans"/>
                <a:sym typeface="Arial"/>
              </a:rPr>
              <a:t>Introduction</a:t>
            </a:r>
            <a:endParaRPr b="1" dirty="0">
              <a:solidFill>
                <a:srgbClr val="595959"/>
              </a:solidFill>
              <a:latin typeface="Quattrocento Sans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0747004-3AAE-446B-ACCF-BDB602ED2F5E}"/>
              </a:ext>
            </a:extLst>
          </p:cNvPr>
          <p:cNvCxnSpPr>
            <a:cxnSpLocks/>
          </p:cNvCxnSpPr>
          <p:nvPr/>
        </p:nvCxnSpPr>
        <p:spPr>
          <a:xfrm>
            <a:off x="3579090" y="2752434"/>
            <a:ext cx="500149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1.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XGBoost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With TF-IDF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938639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TF-IDF</a:t>
            </a:r>
            <a:r>
              <a:rPr lang="en-US" dirty="0"/>
              <a:t> Weights words by rarity across corpus to highlight key terms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 err="1"/>
              <a:t>XGBoost</a:t>
            </a:r>
            <a:r>
              <a:rPr lang="en-US" b="1" dirty="0"/>
              <a:t> -</a:t>
            </a:r>
            <a:r>
              <a:rPr lang="en-US" dirty="0"/>
              <a:t> Boosted decision trees, sequentially minimizing.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Weight: We applied TF-IDF to all the unigrams and bigrams.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841157-99C6-4042-B5DA-FCF21CEB9319}"/>
              </a:ext>
            </a:extLst>
          </p:cNvPr>
          <p:cNvSpPr/>
          <p:nvPr/>
        </p:nvSpPr>
        <p:spPr>
          <a:xfrm>
            <a:off x="838200" y="4070301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he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Easy to deploy as a single pipeline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No GPU needed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03D8B7-B639-469F-AE60-48AFE49A245E}"/>
              </a:ext>
            </a:extLst>
          </p:cNvPr>
          <p:cNvSpPr/>
          <p:nvPr/>
        </p:nvSpPr>
        <p:spPr>
          <a:xfrm>
            <a:off x="6112042" y="4070301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he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FontTx/>
              <a:buChar char="-"/>
            </a:pPr>
            <a:r>
              <a:rPr lang="en-US" sz="2400" dirty="0"/>
              <a:t>Bag-of-words lacks deep semantic context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FontTx/>
              <a:buChar char="-"/>
            </a:pPr>
            <a:r>
              <a:rPr lang="en-US" sz="2400" dirty="0"/>
              <a:t>Long model training - large TF-IDF + areas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6DC732-F628-4CE2-BA63-F7F05F1F3C8F}"/>
              </a:ext>
            </a:extLst>
          </p:cNvPr>
          <p:cNvCxnSpPr/>
          <p:nvPr/>
        </p:nvCxnSpPr>
        <p:spPr>
          <a:xfrm>
            <a:off x="5919537" y="4198638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173" name="Picture 5" descr="‪Term Frequency Inverse Document Frequency (TF-IDF) Explained - YouTube‬‏">
            <a:extLst>
              <a:ext uri="{FF2B5EF4-FFF2-40B4-BE49-F238E27FC236}">
                <a16:creationId xmlns:a16="http://schemas.microsoft.com/office/drawing/2014/main" id="{426156A1-D0BE-4EA4-AB0F-2B51E4B3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135" y="35638"/>
            <a:ext cx="3767833" cy="210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5" name="Picture 7" descr="‪TF-IDF Defined - KDnuggets‬‏">
            <a:extLst>
              <a:ext uri="{FF2B5EF4-FFF2-40B4-BE49-F238E27FC236}">
                <a16:creationId xmlns:a16="http://schemas.microsoft.com/office/drawing/2014/main" id="{104F0764-8A3C-495C-8C24-DEC5AE6AE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6223" y="22780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081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Packages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Do we need it?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65188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2. LDA - Latent Dirichlet allocation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40853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Probabilistic topic modeling technique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Assumes documents are mixtures of topics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Each topic is a distribution over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841157-99C6-4042-B5DA-FCF21CEB9319}"/>
              </a:ext>
            </a:extLst>
          </p:cNvPr>
          <p:cNvSpPr/>
          <p:nvPr/>
        </p:nvSpPr>
        <p:spPr>
          <a:xfrm>
            <a:off x="838200" y="3778074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Provides interpretable topic structure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Good for exploratory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03D8B7-B639-469F-AE60-48AFE49A245E}"/>
              </a:ext>
            </a:extLst>
          </p:cNvPr>
          <p:cNvSpPr/>
          <p:nvPr/>
        </p:nvSpPr>
        <p:spPr>
          <a:xfrm>
            <a:off x="6112042" y="3778074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Requires tuning (e.g., number of topics)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Less accurate for fine-grained classification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A6DC732-F628-4CE2-BA63-F7F05F1F3C8F}"/>
              </a:ext>
            </a:extLst>
          </p:cNvPr>
          <p:cNvCxnSpPr/>
          <p:nvPr/>
        </p:nvCxnSpPr>
        <p:spPr>
          <a:xfrm>
            <a:off x="5919537" y="3906411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100" name="Picture 4" descr="https://cdn-images-1.medium.com/max/800/1*a5IlRfBwrv6yVrkj4ExX_g.png">
            <a:extLst>
              <a:ext uri="{FF2B5EF4-FFF2-40B4-BE49-F238E27FC236}">
                <a16:creationId xmlns:a16="http://schemas.microsoft.com/office/drawing/2014/main" id="{53F2CCCB-0A00-4486-A30D-EAE759805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478" y="1781300"/>
            <a:ext cx="4402609" cy="202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E37CC3-03FB-46A0-A62F-F1D5826C9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89" y="1942651"/>
            <a:ext cx="4730711" cy="167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80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Packages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>
                <a:highlight>
                  <a:srgbClr val="FFFF00"/>
                </a:highlight>
              </a:rPr>
              <a:t>Do we need it?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</p:txBody>
      </p:sp>
      <p:pic>
        <p:nvPicPr>
          <p:cNvPr id="5124" name="Picture 4" descr="https://wikidocs.net/images/page/233744/GENSIM_logo.png">
            <a:extLst>
              <a:ext uri="{FF2B5EF4-FFF2-40B4-BE49-F238E27FC236}">
                <a16:creationId xmlns:a16="http://schemas.microsoft.com/office/drawing/2014/main" id="{58077835-27F6-4B56-AF69-19344094A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472" y="365125"/>
            <a:ext cx="4781436" cy="155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02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3. BERT - Bidirectional Encoder Representations from Transformers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Uses Transformer encoder only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Reads text bidirectionally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Learns with masked words and sentence pairs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Suitable for text classification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5ECDE2-DF6A-441F-B685-FA243A6C3161}"/>
              </a:ext>
            </a:extLst>
          </p:cNvPr>
          <p:cNvSpPr/>
          <p:nvPr/>
        </p:nvSpPr>
        <p:spPr>
          <a:xfrm>
            <a:off x="677780" y="4708515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State-of-the-art performance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Deep understanding of semantic context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B19A2A-F30B-4E2E-934D-55C27BE9CDFA}"/>
              </a:ext>
            </a:extLst>
          </p:cNvPr>
          <p:cNvSpPr/>
          <p:nvPr/>
        </p:nvSpPr>
        <p:spPr>
          <a:xfrm>
            <a:off x="6304546" y="4708515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Requires significant computational power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Results are harder to interpret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EB7C44-F33A-4190-BBF2-0B955B4D52DB}"/>
              </a:ext>
            </a:extLst>
          </p:cNvPr>
          <p:cNvCxnSpPr/>
          <p:nvPr/>
        </p:nvCxnSpPr>
        <p:spPr>
          <a:xfrm>
            <a:off x="6144125" y="4836852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AB8D5B4-EDB9-4116-85FE-11AA7F74D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583" y="134604"/>
            <a:ext cx="2126044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74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Packages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>
                <a:highlight>
                  <a:srgbClr val="FFFF00"/>
                </a:highlight>
              </a:rPr>
              <a:t>Do we need it?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</p:txBody>
      </p:sp>
      <p:pic>
        <p:nvPicPr>
          <p:cNvPr id="6146" name="Picture 2" descr="Preview Image">
            <a:extLst>
              <a:ext uri="{FF2B5EF4-FFF2-40B4-BE49-F238E27FC236}">
                <a16:creationId xmlns:a16="http://schemas.microsoft.com/office/drawing/2014/main" id="{AB72E4E4-133C-4638-811C-D572810777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5" t="20722" r="20831" b="31227"/>
          <a:stretch/>
        </p:blipFill>
        <p:spPr bwMode="auto">
          <a:xfrm>
            <a:off x="6978316" y="365125"/>
            <a:ext cx="4812632" cy="211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657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Results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Both Domain and area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For each model show both acc and f1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Graphs of comparison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Just graphs (do we need </a:t>
            </a:r>
            <a:r>
              <a:rPr lang="en-US" dirty="0" err="1">
                <a:highlight>
                  <a:srgbClr val="FFFF00"/>
                </a:highlight>
              </a:rPr>
              <a:t>th</a:t>
            </a:r>
            <a:r>
              <a:rPr lang="en-US" dirty="0">
                <a:highlight>
                  <a:srgbClr val="FFFF00"/>
                </a:highlight>
              </a:rPr>
              <a:t>? – if so AUC can fit here)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19539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Results - Domain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2D8BC56A-830F-4060-8E36-98CB56B8D7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3170463"/>
              </p:ext>
            </p:extLst>
          </p:nvPr>
        </p:nvGraphicFramePr>
        <p:xfrm>
          <a:off x="838200" y="1825624"/>
          <a:ext cx="10515600" cy="3949532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53009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60992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3103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6900364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87612531"/>
                    </a:ext>
                  </a:extLst>
                </a:gridCol>
              </a:tblGrid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F1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Recall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Precision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Accuracy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429860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 err="1">
                          <a:latin typeface="+mn-lt"/>
                        </a:rPr>
                        <a:t>XGBoost</a:t>
                      </a:r>
                      <a:r>
                        <a:rPr lang="en-US" sz="2800" dirty="0">
                          <a:latin typeface="+mn-lt"/>
                        </a:rPr>
                        <a:t> With TF-IDF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522322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highlight>
                            <a:srgbClr val="FFFF00"/>
                          </a:highlight>
                          <a:latin typeface="+mn-lt"/>
                        </a:rPr>
                        <a:t>LDA</a:t>
                      </a:r>
                      <a:endParaRPr lang="he-IL" sz="2800" dirty="0"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6391158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kern="1200" dirty="0"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BERT </a:t>
                      </a:r>
                      <a:endParaRPr lang="he-IL" sz="2800" dirty="0"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536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512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Results - Area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2D8BC56A-830F-4060-8E36-98CB56B8D7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7634844"/>
              </p:ext>
            </p:extLst>
          </p:nvPr>
        </p:nvGraphicFramePr>
        <p:xfrm>
          <a:off x="838200" y="1825624"/>
          <a:ext cx="10515600" cy="3949532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53009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60992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3103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6900364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87612531"/>
                    </a:ext>
                  </a:extLst>
                </a:gridCol>
              </a:tblGrid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F1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Recall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Precision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Accuracy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429860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 err="1">
                          <a:latin typeface="+mn-lt"/>
                        </a:rPr>
                        <a:t>XGBoost</a:t>
                      </a:r>
                      <a:r>
                        <a:rPr lang="en-US" sz="2800" dirty="0">
                          <a:latin typeface="+mn-lt"/>
                        </a:rPr>
                        <a:t> With TF-IDF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522322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highlight>
                            <a:srgbClr val="FFFF00"/>
                          </a:highlight>
                          <a:latin typeface="+mn-lt"/>
                        </a:rPr>
                        <a:t>LDA</a:t>
                      </a:r>
                      <a:endParaRPr lang="he-IL" sz="2800" dirty="0"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6391158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kern="1200" dirty="0"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BERT </a:t>
                      </a:r>
                      <a:endParaRPr lang="he-IL" sz="2800" dirty="0"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536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2588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Conclusions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/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62491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4a61e3085_0_0"/>
          <p:cNvSpPr txBox="1">
            <a:spLocks noGrp="1"/>
          </p:cNvSpPr>
          <p:nvPr>
            <p:ph type="ctrTitle" idx="4294967295"/>
          </p:nvPr>
        </p:nvSpPr>
        <p:spPr>
          <a:xfrm>
            <a:off x="1233487" y="3735805"/>
            <a:ext cx="3560186" cy="14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Quattrocento Sans"/>
              <a:buNone/>
            </a:pP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Nitzan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Ofer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209706803</a:t>
            </a:r>
            <a:endParaRPr sz="2400" b="1" dirty="0">
              <a:solidFill>
                <a:schemeClr val="accent2">
                  <a:lumMod val="40000"/>
                  <a:lumOff val="60000"/>
                </a:schemeClr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</a:pP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Danielle </a:t>
            </a: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Eldor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324955145</a:t>
            </a:r>
            <a:b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Shir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Bernstein 318155207</a:t>
            </a:r>
            <a:endParaRPr sz="2400" b="1" dirty="0">
              <a:solidFill>
                <a:schemeClr val="accent2">
                  <a:lumMod val="40000"/>
                  <a:lumOff val="60000"/>
                </a:schemeClr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8" name="Google Shape;88;g354a61e3085_0_0"/>
          <p:cNvSpPr txBox="1">
            <a:spLocks noGrp="1"/>
          </p:cNvSpPr>
          <p:nvPr>
            <p:ph type="subTitle" idx="4294967295"/>
          </p:nvPr>
        </p:nvSpPr>
        <p:spPr>
          <a:xfrm>
            <a:off x="1233487" y="486123"/>
            <a:ext cx="9725025" cy="305918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  <a:t>Scientific Papers</a:t>
            </a:r>
            <a:b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</a:br>
            <a: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  <a:t>Abstract Classification</a:t>
            </a:r>
            <a:endParaRPr sz="6000" b="1" dirty="0">
              <a:solidFill>
                <a:srgbClr val="E2DDD4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6E3E405-45B5-4CBE-80B9-4B7F13BA5E3E}"/>
              </a:ext>
            </a:extLst>
          </p:cNvPr>
          <p:cNvCxnSpPr>
            <a:cxnSpLocks/>
          </p:cNvCxnSpPr>
          <p:nvPr/>
        </p:nvCxnSpPr>
        <p:spPr>
          <a:xfrm>
            <a:off x="1311564" y="3066472"/>
            <a:ext cx="2927927" cy="0"/>
          </a:xfrm>
          <a:prstGeom prst="line">
            <a:avLst/>
          </a:prstGeom>
          <a:ln w="19050">
            <a:solidFill>
              <a:srgbClr val="E2DDD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5606DD2-1525-4AEB-8A0C-22A20295B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370" y="1541749"/>
            <a:ext cx="5833023" cy="583302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Limitations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Class imbalance across 143 Area labels; minority recall suffers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Labels derived from manual curation → potential noise / inconsistencies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Abstract‑only input omits figures, citations, and full‑text context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Transformer models remain less interpretable than tree‑based models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4637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Future Work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Leverage hierarchical label structure via </a:t>
            </a:r>
            <a:r>
              <a:rPr lang="en-US" dirty="0" err="1"/>
              <a:t>HiBERT</a:t>
            </a:r>
            <a:r>
              <a:rPr lang="en-US" dirty="0"/>
              <a:t> / </a:t>
            </a:r>
            <a:r>
              <a:rPr lang="en-US" dirty="0" err="1"/>
              <a:t>TaxoBERT</a:t>
            </a:r>
            <a:endParaRPr lang="en-US" dirty="0"/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Experiment with longer‑context models (</a:t>
            </a:r>
            <a:r>
              <a:rPr lang="en-US" dirty="0" err="1"/>
              <a:t>Longformer</a:t>
            </a:r>
            <a:r>
              <a:rPr lang="en-US" dirty="0"/>
              <a:t>, DeBERTa‑v3)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Integrate citation networks and author metadata for richer features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260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681037"/>
            <a:ext cx="10515600" cy="5326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Thank you!</a:t>
            </a:r>
            <a:b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Questions?</a:t>
            </a:r>
            <a:endParaRPr sz="11500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3447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Problem Description and Motivation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Researchers reads a lot of papers for their research.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Explosion of published research: more than 4M new papers each year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Abstracts are primary gateway for discovery and indexing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Manual tagging is slow, costly, and inconsistent across venues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9437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Papers Structure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524000"/>
            <a:ext cx="10515600" cy="513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Scientific papers generally include: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Title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Authors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b="1" dirty="0"/>
              <a:t>Abstract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Introduction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Methods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Results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Conclusion.</a:t>
            </a:r>
          </a:p>
          <a:p>
            <a:pPr lv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We focus on the </a:t>
            </a:r>
            <a:r>
              <a:rPr lang="en-US" b="1" dirty="0"/>
              <a:t>abstract</a:t>
            </a:r>
            <a:r>
              <a:rPr lang="en-US" dirty="0"/>
              <a:t>, as it provides a concise summary of the paper's content and is often used for indexing and retrieval.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7CE46C-8203-4237-A65F-5401A1FBD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40" r="10921"/>
          <a:stretch/>
        </p:blipFill>
        <p:spPr>
          <a:xfrm>
            <a:off x="6449924" y="833163"/>
            <a:ext cx="5299617" cy="385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33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Business Point Of View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199" y="1438382"/>
            <a:ext cx="10864065" cy="52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The problem: </a:t>
            </a:r>
            <a:r>
              <a:rPr lang="en-US" sz="2400" dirty="0"/>
              <a:t>4M+ papers a year – manual abstract tagging is slow, costly, and inconsistent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The need: </a:t>
            </a:r>
            <a:r>
              <a:rPr lang="en-US" sz="2400" dirty="0"/>
              <a:t>Automated domain and subdomain classification of papers (and even faster, abstracts)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Customers: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Digital libraries (IEEE, PubMed)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Universities and repositories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Academic publishers and editors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Research teams and recommendation systems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Contribution: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Reduced manual effort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Boost in retrieval accuracy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Enabling large-scale content organization</a:t>
            </a:r>
            <a:endParaRPr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77619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Data Description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39411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Total Records: </a:t>
            </a:r>
            <a:r>
              <a:rPr lang="en-US" dirty="0"/>
              <a:t>46,985 scientific paper abstracts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Features: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Abstract: </a:t>
            </a:r>
            <a:r>
              <a:rPr lang="en-US" sz="2800" dirty="0"/>
              <a:t>Full abstract text of each paper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Domain: </a:t>
            </a:r>
            <a:r>
              <a:rPr lang="en-US" sz="2800" dirty="0"/>
              <a:t>Broad research field (e.g., CS, Medical) – 7 distinct values.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area: </a:t>
            </a:r>
            <a:r>
              <a:rPr lang="en-US" sz="2800" dirty="0"/>
              <a:t>Specific sub-field or topic - 143 distinct values (we used 130).</a:t>
            </a:r>
          </a:p>
        </p:txBody>
      </p:sp>
    </p:spTree>
    <p:extLst>
      <p:ext uri="{BB962C8B-B14F-4D97-AF65-F5344CB8AC3E}">
        <p14:creationId xmlns:p14="http://schemas.microsoft.com/office/powerpoint/2010/main" val="3671851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0F4D-EEC1-45CB-84D0-93164EEFB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</a:rPr>
              <a:t>Domain</a:t>
            </a:r>
            <a:endParaRPr lang="he-IL" dirty="0">
              <a:highlight>
                <a:srgbClr val="FFFF00"/>
              </a:highlight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44D22A0-8428-4ED2-A075-53A833B629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1838813"/>
              </p:ext>
            </p:extLst>
          </p:nvPr>
        </p:nvGraphicFramePr>
        <p:xfrm>
          <a:off x="573641" y="1876996"/>
          <a:ext cx="11044718" cy="3445016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5864831">
                  <a:extLst>
                    <a:ext uri="{9D8B030D-6E8A-4147-A177-3AD203B41FA5}">
                      <a16:colId xmlns:a16="http://schemas.microsoft.com/office/drawing/2014/main" val="1700323268"/>
                    </a:ext>
                  </a:extLst>
                </a:gridCol>
                <a:gridCol w="3688422">
                  <a:extLst>
                    <a:ext uri="{9D8B030D-6E8A-4147-A177-3AD203B41FA5}">
                      <a16:colId xmlns:a16="http://schemas.microsoft.com/office/drawing/2014/main" val="173487325"/>
                    </a:ext>
                  </a:extLst>
                </a:gridCol>
                <a:gridCol w="1491465">
                  <a:extLst>
                    <a:ext uri="{9D8B030D-6E8A-4147-A177-3AD203B41FA5}">
                      <a16:colId xmlns:a16="http://schemas.microsoft.com/office/drawing/2014/main" val="1648373040"/>
                    </a:ext>
                  </a:extLst>
                </a:gridCol>
              </a:tblGrid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Domain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Label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659066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Computer Science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4060411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Civil Engineering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Civil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4351439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Electrical and Computer Engineering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18182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Mechanical and Aerospace Engineering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6268052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Medicine, Healthcare, or Clinical Research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Medical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338399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Psychology, Cognitive Science, or Behavioral Research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Psychology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576256"/>
                  </a:ext>
                </a:extLst>
              </a:tr>
              <a:tr h="43062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Biochemistry, Molecular Biology, or related Life Sciences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Biochemistry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he-IL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143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674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Other Solutions / Existing Approaches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highlight>
                  <a:srgbClr val="FFFF00"/>
                </a:highlight>
              </a:rPr>
              <a:t>ASK DENIS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36615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Our solutions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12083321" cy="6561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Compare three paradigms on identical splits: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1. </a:t>
            </a:r>
            <a:r>
              <a:rPr lang="en-US" sz="2700" b="1" dirty="0" err="1"/>
              <a:t>XGBoost</a:t>
            </a:r>
            <a:r>
              <a:rPr lang="en-US" sz="2700" dirty="0"/>
              <a:t> over sparse </a:t>
            </a:r>
            <a:r>
              <a:rPr lang="en-US" sz="2700" b="1" dirty="0"/>
              <a:t>TF‑IDF </a:t>
            </a:r>
            <a:r>
              <a:rPr lang="en-US" sz="2700" dirty="0"/>
              <a:t>vectors (fast, interpretable)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2. Unsupervised </a:t>
            </a:r>
            <a:r>
              <a:rPr lang="en-US" sz="2700" b="1" dirty="0"/>
              <a:t>LDA</a:t>
            </a:r>
            <a:r>
              <a:rPr lang="en-US" sz="2700" dirty="0"/>
              <a:t> topics + classifier (explanatory)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3. Fine‑tuned </a:t>
            </a:r>
            <a:r>
              <a:rPr lang="en-US" sz="2700" b="1" dirty="0"/>
              <a:t>BERT</a:t>
            </a:r>
            <a:r>
              <a:rPr lang="en-US" sz="2700" dirty="0"/>
              <a:t> encoder (state‑of‑the‑art performance)</a:t>
            </a:r>
          </a:p>
        </p:txBody>
      </p:sp>
    </p:spTree>
    <p:extLst>
      <p:ext uri="{BB962C8B-B14F-4D97-AF65-F5344CB8AC3E}">
        <p14:creationId xmlns:p14="http://schemas.microsoft.com/office/powerpoint/2010/main" val="229312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25807</TotalTime>
  <Words>718</Words>
  <Application>Microsoft Office PowerPoint</Application>
  <PresentationFormat>Widescreen</PresentationFormat>
  <Paragraphs>154</Paragraphs>
  <Slides>22</Slides>
  <Notes>21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Times New Roman</vt:lpstr>
      <vt:lpstr>Calibri Light</vt:lpstr>
      <vt:lpstr>Quattrocento Sans</vt:lpstr>
      <vt:lpstr>Arial</vt:lpstr>
      <vt:lpstr>Calibri</vt:lpstr>
      <vt:lpstr>Office Theme</vt:lpstr>
      <vt:lpstr>First Meeting:  Introduction</vt:lpstr>
      <vt:lpstr>Nitzan Ofer 209706803 Danielle Eldor 324955145 Shir Bernstein 318155207</vt:lpstr>
      <vt:lpstr>Problem Description and Motivation</vt:lpstr>
      <vt:lpstr>Papers Structure</vt:lpstr>
      <vt:lpstr>Business Point Of View</vt:lpstr>
      <vt:lpstr>Data Description</vt:lpstr>
      <vt:lpstr>Domain</vt:lpstr>
      <vt:lpstr>Other Solutions / Existing Approaches</vt:lpstr>
      <vt:lpstr>Our solutions</vt:lpstr>
      <vt:lpstr>1. XGBoost With TF-IDF</vt:lpstr>
      <vt:lpstr>Packages</vt:lpstr>
      <vt:lpstr>2. LDA - Latent Dirichlet allocation</vt:lpstr>
      <vt:lpstr>Packages</vt:lpstr>
      <vt:lpstr>3. BERT - Bidirectional Encoder Representations from Transformers</vt:lpstr>
      <vt:lpstr>Packages</vt:lpstr>
      <vt:lpstr>Results</vt:lpstr>
      <vt:lpstr>Results - Domain</vt:lpstr>
      <vt:lpstr>Results - Area</vt:lpstr>
      <vt:lpstr>Conclusions</vt:lpstr>
      <vt:lpstr>Limitations</vt:lpstr>
      <vt:lpstr>Future Work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Adi Maman 209104694 Danielle Eldor 324955145 Amit Avitan 211425426 Roi Garber Shir Bernstein</dc:title>
  <dc:creator>user</dc:creator>
  <cp:lastModifiedBy>user</cp:lastModifiedBy>
  <cp:revision>101</cp:revision>
  <dcterms:created xsi:type="dcterms:W3CDTF">2025-05-04T13:21:12Z</dcterms:created>
  <dcterms:modified xsi:type="dcterms:W3CDTF">2025-06-10T07:04:41Z</dcterms:modified>
</cp:coreProperties>
</file>